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0" d="100"/>
          <a:sy n="80" d="100"/>
        </p:scale>
        <p:origin x="5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hdphoto2.wdp>
</file>

<file path=ppt/media/image1.jpeg>
</file>

<file path=ppt/media/image10.png>
</file>

<file path=ppt/media/image11.pn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en-US"/>
              <a:t>Click to edit Master title style</a:t>
            </a:r>
            <a:endParaRPr lang="en-US" dirty="0"/>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B3A824-1A51-4B26-AD58-A6D8E14F6C04}" type="datetimeFigureOut">
              <a:rPr lang="en-US" dirty="0"/>
              <a:t>11/3/2024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rIns="45720"/>
          <a:lstStyle/>
          <a:p>
            <a:fld id="{6D22F896-40B5-4ADD-8801-0D06FADFA095}" type="slidenum">
              <a:rPr lang="en-US" dirty="0"/>
              <a:t>‹#›</a:t>
            </a:fld>
            <a:endParaRPr lang="en-US" dirty="0"/>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57E33E-8B18-4087-B112-809917729534}" type="datetimeFigureOut">
              <a:rPr lang="en-US" dirty="0"/>
              <a:t>11/3/2024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FFE419-2371-464F-8239-3959401C3561}" type="datetimeFigureOut">
              <a:rPr lang="en-US" dirty="0"/>
              <a:t>11/3/2024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D162C4-EDD9-4389-A98B-B87ECEA2A816}" type="datetimeFigureOut">
              <a:rPr lang="en-US" dirty="0"/>
              <a:t>11/3/2024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en-US"/>
              <a:t>Click to edit Master title style</a:t>
            </a:r>
            <a:endParaRPr lang="en-US" dirty="0"/>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E5059C3-6A89-4494-99FF-5A4D6FFD50EB}" type="datetimeFigureOut">
              <a:rPr lang="en-US" dirty="0"/>
              <a:t>11/3/2024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605374" y="2052116"/>
            <a:ext cx="3891960" cy="39978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66636" y="2052114"/>
            <a:ext cx="3894222" cy="39978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A954B2F-12DE-47F5-8894-472B206D2E1E}" type="datetimeFigureOut">
              <a:rPr lang="en-US" dirty="0"/>
              <a:t>11/3/2024</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609285" y="2851331"/>
            <a:ext cx="3893623" cy="30714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66635" y="2851331"/>
            <a:ext cx="3899798" cy="30714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30E46F-7819-4ACF-B48B-48222C2ACC88}" type="datetimeFigureOut">
              <a:rPr lang="en-US" dirty="0"/>
              <a:t>11/3/2024</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FAF3416-4057-4DAA-829D-4CA07428D088}" type="datetimeFigureOut">
              <a:rPr lang="en-US" dirty="0"/>
              <a:t>11/3/2024</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921D9284-D300-4297-87F7-E791DCC15DB1}" type="datetimeFigureOut">
              <a:rPr lang="en-US" dirty="0"/>
              <a:t>11/3/2024</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120154" y="805818"/>
            <a:ext cx="5446278" cy="52441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D525BB-DA17-4BA0-B3C8-3AC3ABC827E6}" type="datetimeFigureOut">
              <a:rPr lang="en-US" dirty="0"/>
              <a:t>11/3/2024</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6C4C9A-3960-41CF-A4E9-2A8FB932454B}" type="datetimeFigureOut">
              <a:rPr lang="en-US" dirty="0"/>
              <a:t>11/3/2024</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3CBC1C18-307B-4F68-A007-B5B542270E8D}" type="datetimeFigureOut">
              <a:rPr lang="en-US" dirty="0"/>
              <a:t>11/3/2024</a:t>
            </a:fld>
            <a:endParaRPr lang="en-US" dirty="0"/>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r>
              <a:rPr lang="en-US" dirty="0"/>
              <a:t>
              </a:t>
            </a:r>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6D22F896-40B5-4ADD-8801-0D06FADFA095}" type="slidenum">
              <a:rPr lang="en-US" dirty="0"/>
              <a:pPr/>
              <a:t>‹#›</a:t>
            </a:fld>
            <a:endParaRPr lang="en-US" dirty="0"/>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4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5.jpeg"/></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7.xml"/><Relationship Id="rId5" Type="http://schemas.microsoft.com/office/2007/relationships/hdphoto" Target="../media/hdphoto2.wdp"/><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extLst>
              <a:ext uri="{BEBA8EAE-BF5A-486C-A8C5-ECC9F3942E4B}">
                <a14:imgProps xmlns:a14="http://schemas.microsoft.com/office/drawing/2010/main">
                  <a14:imgLayer r:embed="rId3">
                    <a14:imgEffect>
                      <a14:artisticPaintStrokes/>
                    </a14:imgEffect>
                  </a14:imgLayer>
                </a14:imgProps>
              </a:ext>
            </a:extLst>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D200D-5CAE-420D-D894-98402FC01B3F}"/>
              </a:ext>
            </a:extLst>
          </p:cNvPr>
          <p:cNvSpPr>
            <a:spLocks noGrp="1"/>
          </p:cNvSpPr>
          <p:nvPr>
            <p:ph type="ctrTitle"/>
          </p:nvPr>
        </p:nvSpPr>
        <p:spPr>
          <a:xfrm>
            <a:off x="2752627" y="3292247"/>
            <a:ext cx="6008843" cy="1555299"/>
          </a:xfrm>
        </p:spPr>
        <p:txBody>
          <a:bodyPr>
            <a:normAutofit/>
          </a:bodyPr>
          <a:lstStyle/>
          <a:p>
            <a:r>
              <a:rPr kumimoji="0" lang="en-US" sz="2400" b="0" i="0" u="none" strike="noStrike" kern="1200" cap="none" spc="0" normalizeH="0" baseline="0" noProof="0" dirty="0">
                <a:ln>
                  <a:noFill/>
                </a:ln>
                <a:solidFill>
                  <a:schemeClr val="tx1">
                    <a:lumMod val="75000"/>
                  </a:schemeClr>
                </a:solidFill>
                <a:effectLst/>
                <a:uLnTx/>
                <a:uFillTx/>
                <a:latin typeface="+mn-lt"/>
                <a:ea typeface="+mj-ea"/>
                <a:cs typeface="Times New Roman" panose="02020603050405020304" pitchFamily="18" charset="0"/>
              </a:rPr>
              <a:t>Md. </a:t>
            </a:r>
            <a:r>
              <a:rPr kumimoji="0" lang="en-US" sz="2400" b="0" i="0" u="none" strike="noStrike" kern="1200" cap="none" spc="0" normalizeH="0" baseline="0" noProof="0" dirty="0" err="1">
                <a:ln>
                  <a:noFill/>
                </a:ln>
                <a:solidFill>
                  <a:schemeClr val="tx1">
                    <a:lumMod val="75000"/>
                  </a:schemeClr>
                </a:solidFill>
                <a:effectLst/>
                <a:uLnTx/>
                <a:uFillTx/>
                <a:latin typeface="+mn-lt"/>
                <a:ea typeface="+mj-ea"/>
                <a:cs typeface="Times New Roman" panose="02020603050405020304" pitchFamily="18" charset="0"/>
              </a:rPr>
              <a:t>Rabiul</a:t>
            </a:r>
            <a:r>
              <a:rPr kumimoji="0" lang="en-US" sz="2400" b="0" i="0" u="none" strike="noStrike" kern="1200" cap="none" spc="0" normalizeH="0" baseline="0" noProof="0" dirty="0">
                <a:ln>
                  <a:noFill/>
                </a:ln>
                <a:solidFill>
                  <a:schemeClr val="tx1">
                    <a:lumMod val="75000"/>
                  </a:schemeClr>
                </a:solidFill>
                <a:effectLst/>
                <a:uLnTx/>
                <a:uFillTx/>
                <a:latin typeface="+mn-lt"/>
                <a:ea typeface="+mj-ea"/>
                <a:cs typeface="Times New Roman" panose="02020603050405020304" pitchFamily="18" charset="0"/>
              </a:rPr>
              <a:t> </a:t>
            </a:r>
            <a:r>
              <a:rPr kumimoji="0" lang="en-US" sz="2400" b="0" i="0" u="none" strike="noStrike" kern="1200" cap="none" spc="0" normalizeH="0" baseline="0" noProof="0" dirty="0" err="1">
                <a:ln>
                  <a:noFill/>
                </a:ln>
                <a:solidFill>
                  <a:schemeClr val="tx1">
                    <a:lumMod val="75000"/>
                  </a:schemeClr>
                </a:solidFill>
                <a:effectLst/>
                <a:uLnTx/>
                <a:uFillTx/>
                <a:latin typeface="+mn-lt"/>
                <a:ea typeface="+mj-ea"/>
                <a:cs typeface="Times New Roman" panose="02020603050405020304" pitchFamily="18" charset="0"/>
              </a:rPr>
              <a:t>hasan</a:t>
            </a:r>
            <a:r>
              <a:rPr kumimoji="0" lang="en-US" sz="2400" b="0" i="0" u="none" strike="noStrike" kern="1200" cap="none" spc="0" normalizeH="0" baseline="0" noProof="0" dirty="0">
                <a:ln>
                  <a:noFill/>
                </a:ln>
                <a:solidFill>
                  <a:schemeClr val="tx1">
                    <a:lumMod val="75000"/>
                  </a:schemeClr>
                </a:solidFill>
                <a:effectLst/>
                <a:uLnTx/>
                <a:uFillTx/>
                <a:latin typeface="+mn-lt"/>
                <a:ea typeface="+mj-ea"/>
                <a:cs typeface="Times New Roman" panose="02020603050405020304" pitchFamily="18" charset="0"/>
              </a:rPr>
              <a:t> </a:t>
            </a:r>
            <a:r>
              <a:rPr kumimoji="0" lang="en-US" sz="2400" b="0" i="0" u="none" strike="noStrike" kern="1200" cap="none" spc="0" normalizeH="0" baseline="0" noProof="0" dirty="0" err="1">
                <a:ln>
                  <a:noFill/>
                </a:ln>
                <a:solidFill>
                  <a:schemeClr val="tx1">
                    <a:lumMod val="75000"/>
                  </a:schemeClr>
                </a:solidFill>
                <a:effectLst/>
                <a:uLnTx/>
                <a:uFillTx/>
                <a:latin typeface="+mn-lt"/>
                <a:ea typeface="+mj-ea"/>
                <a:cs typeface="Times New Roman" panose="02020603050405020304" pitchFamily="18" charset="0"/>
              </a:rPr>
              <a:t>shimul</a:t>
            </a:r>
            <a:br>
              <a:rPr kumimoji="0" lang="en-US" sz="2400" b="0" i="0" u="none" strike="noStrike" kern="1200" cap="none" spc="0" normalizeH="0" baseline="0" noProof="0" dirty="0">
                <a:ln>
                  <a:noFill/>
                </a:ln>
                <a:solidFill>
                  <a:schemeClr val="tx1">
                    <a:lumMod val="75000"/>
                  </a:schemeClr>
                </a:solidFill>
                <a:effectLst/>
                <a:uLnTx/>
                <a:uFillTx/>
                <a:latin typeface="+mn-lt"/>
                <a:ea typeface="+mj-ea"/>
                <a:cs typeface="Times New Roman" panose="02020603050405020304" pitchFamily="18" charset="0"/>
              </a:rPr>
            </a:br>
            <a:r>
              <a:rPr kumimoji="0" lang="en-US" sz="2400" b="0" i="0" u="none" strike="noStrike" kern="1200" cap="none" spc="0" normalizeH="0" baseline="0" noProof="0" dirty="0">
                <a:ln>
                  <a:noFill/>
                </a:ln>
                <a:solidFill>
                  <a:schemeClr val="tx1">
                    <a:lumMod val="75000"/>
                  </a:schemeClr>
                </a:solidFill>
                <a:effectLst/>
                <a:uLnTx/>
                <a:uFillTx/>
                <a:latin typeface="+mn-lt"/>
                <a:ea typeface="+mj-ea"/>
                <a:cs typeface="Times New Roman" panose="02020603050405020304" pitchFamily="18" charset="0"/>
              </a:rPr>
              <a:t>Batch: </a:t>
            </a:r>
            <a:r>
              <a:rPr kumimoji="0" lang="en-US" sz="2400" b="0" i="0" u="none" strike="noStrike" kern="1200" cap="none" spc="0" normalizeH="0" baseline="0" noProof="0" dirty="0">
                <a:ln>
                  <a:noFill/>
                </a:ln>
                <a:solidFill>
                  <a:schemeClr val="tx1">
                    <a:lumMod val="75000"/>
                  </a:schemeClr>
                </a:solidFill>
                <a:effectLst/>
                <a:uLnTx/>
                <a:uFillTx/>
                <a:latin typeface="+mn-lt"/>
                <a:ea typeface="Times New Roman" panose="02020603050405020304" pitchFamily="18" charset="0"/>
                <a:cs typeface="Times New Roman" panose="02020603050405020304" pitchFamily="18" charset="0"/>
              </a:rPr>
              <a:t>CBI-033 Python with Django</a:t>
            </a:r>
            <a:endParaRPr lang="en-US" sz="2400" dirty="0">
              <a:solidFill>
                <a:schemeClr val="tx1">
                  <a:lumMod val="75000"/>
                </a:schemeClr>
              </a:solidFill>
              <a:latin typeface="+mn-lt"/>
            </a:endParaRPr>
          </a:p>
        </p:txBody>
      </p:sp>
      <p:sp>
        <p:nvSpPr>
          <p:cNvPr id="3" name="Subtitle 2">
            <a:extLst>
              <a:ext uri="{FF2B5EF4-FFF2-40B4-BE49-F238E27FC236}">
                <a16:creationId xmlns:a16="http://schemas.microsoft.com/office/drawing/2014/main" id="{EDA98AA1-1698-4C83-D14E-6955972A6E41}"/>
              </a:ext>
            </a:extLst>
          </p:cNvPr>
          <p:cNvSpPr>
            <a:spLocks noGrp="1"/>
          </p:cNvSpPr>
          <p:nvPr>
            <p:ph type="subTitle" idx="1"/>
          </p:nvPr>
        </p:nvSpPr>
        <p:spPr>
          <a:xfrm>
            <a:off x="1036947" y="1012789"/>
            <a:ext cx="3987537" cy="1426522"/>
          </a:xfrm>
        </p:spPr>
        <p:txBody>
          <a:bodyPr>
            <a:normAutofit/>
          </a:bodyPr>
          <a:lstStyle/>
          <a:p>
            <a:pPr marL="0" marR="0" lvl="0" indent="0" algn="r" defTabSz="914400" rtl="0" eaLnBrk="1" fontAlgn="auto" latinLnBrk="0" hangingPunct="1">
              <a:lnSpc>
                <a:spcPct val="120000"/>
              </a:lnSpc>
              <a:spcBef>
                <a:spcPts val="500"/>
              </a:spcBef>
              <a:spcAft>
                <a:spcPts val="600"/>
              </a:spcAft>
              <a:buClr>
                <a:srgbClr val="A9ACEE"/>
              </a:buClr>
              <a:buSzPct val="90000"/>
              <a:buFont typeface="Wingdings" panose="05000000000000000000" pitchFamily="2" charset="2"/>
              <a:buNone/>
              <a:tabLst/>
              <a:defRPr/>
            </a:pPr>
            <a:r>
              <a:rPr kumimoji="0" lang="en-US" sz="6500" b="0" i="0" u="none" strike="noStrike" kern="1200" cap="none" spc="0" normalizeH="0" baseline="0" noProof="0" dirty="0">
                <a:ln>
                  <a:noFill/>
                </a:ln>
                <a:solidFill>
                  <a:schemeClr val="tx2">
                    <a:lumMod val="50000"/>
                  </a:schemeClr>
                </a:solidFill>
                <a:effectLst/>
                <a:uLnTx/>
                <a:uFillTx/>
                <a:latin typeface="Times New Roman" panose="02020603050405020304" pitchFamily="18" charset="0"/>
                <a:ea typeface="+mn-ea"/>
                <a:cs typeface="Times New Roman" panose="02020603050405020304" pitchFamily="18" charset="0"/>
              </a:rPr>
              <a:t>Blog Nest</a:t>
            </a:r>
          </a:p>
          <a:p>
            <a:endParaRPr lang="en-US" dirty="0"/>
          </a:p>
        </p:txBody>
      </p:sp>
      <p:pic>
        <p:nvPicPr>
          <p:cNvPr id="4" name="image1.jpeg">
            <a:extLst>
              <a:ext uri="{FF2B5EF4-FFF2-40B4-BE49-F238E27FC236}">
                <a16:creationId xmlns:a16="http://schemas.microsoft.com/office/drawing/2014/main" id="{BA2225EB-276F-52D9-1402-67C79EE7B335}"/>
              </a:ext>
            </a:extLst>
          </p:cNvPr>
          <p:cNvPicPr/>
          <p:nvPr/>
        </p:nvPicPr>
        <p:blipFill>
          <a:blip r:embed="rId4" cstate="print"/>
          <a:stretch>
            <a:fillRect/>
          </a:stretch>
        </p:blipFill>
        <p:spPr>
          <a:xfrm>
            <a:off x="0" y="5556155"/>
            <a:ext cx="12192000" cy="1301845"/>
          </a:xfrm>
          <a:prstGeom prst="rect">
            <a:avLst/>
          </a:prstGeom>
          <a:effectLst>
            <a:outerShdw sx="1000" sy="1000" algn="ctr" rotWithShape="0">
              <a:srgbClr val="000000"/>
            </a:outerShdw>
          </a:effectLst>
        </p:spPr>
      </p:pic>
    </p:spTree>
    <p:extLst>
      <p:ext uri="{BB962C8B-B14F-4D97-AF65-F5344CB8AC3E}">
        <p14:creationId xmlns:p14="http://schemas.microsoft.com/office/powerpoint/2010/main" val="38765436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extLst>
              <a:ext uri="{BEBA8EAE-BF5A-486C-A8C5-ECC9F3942E4B}">
                <a14:imgProps xmlns:a14="http://schemas.microsoft.com/office/drawing/2010/main">
                  <a14:imgLayer r:embed="rId3">
                    <a14:imgEffect>
                      <a14:artisticPaintStrokes/>
                    </a14:imgEffect>
                  </a14:imgLayer>
                </a14:imgProps>
              </a:ext>
            </a:extLst>
          </a:blip>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E3F5AEA-0DCF-DEDE-805F-CB6B6C0B711B}"/>
              </a:ext>
            </a:extLst>
          </p:cNvPr>
          <p:cNvSpPr txBox="1"/>
          <p:nvPr/>
        </p:nvSpPr>
        <p:spPr>
          <a:xfrm>
            <a:off x="3048000" y="1136641"/>
            <a:ext cx="6096000" cy="1015663"/>
          </a:xfrm>
          <a:prstGeom prst="rect">
            <a:avLst/>
          </a:prstGeom>
          <a:noFill/>
        </p:spPr>
        <p:txBody>
          <a:bodyPr wrap="square">
            <a:spAutoFit/>
          </a:bodyPr>
          <a:lstStyle/>
          <a:p>
            <a:r>
              <a:rPr kumimoji="0" lang="en-US" sz="6000" b="0" i="0" u="none" strike="noStrike" kern="1200" cap="none" spc="0" normalizeH="0" baseline="0" noProof="0" dirty="0">
                <a:ln>
                  <a:noFill/>
                </a:ln>
                <a:solidFill>
                  <a:schemeClr val="tx2">
                    <a:lumMod val="50000"/>
                  </a:schemeClr>
                </a:solidFill>
                <a:effectLst/>
                <a:uLnTx/>
                <a:uFillTx/>
                <a:latin typeface="Times New Roman" panose="02020603050405020304" pitchFamily="18" charset="0"/>
                <a:ea typeface="+mj-ea"/>
                <a:cs typeface="Times New Roman" panose="02020603050405020304" pitchFamily="18" charset="0"/>
              </a:rPr>
              <a:t>Disadvantages</a:t>
            </a:r>
            <a:endParaRPr lang="en-US" sz="6000" dirty="0">
              <a:solidFill>
                <a:schemeClr val="tx2">
                  <a:lumMod val="50000"/>
                </a:schemeClr>
              </a:solidFill>
            </a:endParaRPr>
          </a:p>
        </p:txBody>
      </p:sp>
      <p:sp>
        <p:nvSpPr>
          <p:cNvPr id="7" name="TextBox 6">
            <a:extLst>
              <a:ext uri="{FF2B5EF4-FFF2-40B4-BE49-F238E27FC236}">
                <a16:creationId xmlns:a16="http://schemas.microsoft.com/office/drawing/2014/main" id="{E1BA40DC-D336-C4B4-DBDA-F65830CDCF29}"/>
              </a:ext>
            </a:extLst>
          </p:cNvPr>
          <p:cNvSpPr txBox="1"/>
          <p:nvPr/>
        </p:nvSpPr>
        <p:spPr>
          <a:xfrm>
            <a:off x="4152899" y="2356911"/>
            <a:ext cx="7296151" cy="2856616"/>
          </a:xfrm>
          <a:prstGeom prst="rect">
            <a:avLst/>
          </a:prstGeom>
          <a:noFill/>
        </p:spPr>
        <p:txBody>
          <a:bodyPr wrap="square">
            <a:spAutoFit/>
          </a:bodyPr>
          <a:lstStyle/>
          <a:p>
            <a:pPr marL="0" marR="0" lvl="0" indent="0" algn="l" defTabSz="457200" rtl="0" eaLnBrk="1" fontAlgn="auto" latinLnBrk="0" hangingPunct="1">
              <a:lnSpc>
                <a:spcPct val="150000"/>
              </a:lnSpc>
              <a:spcBef>
                <a:spcPts val="1000"/>
              </a:spcBef>
              <a:spcAft>
                <a:spcPts val="0"/>
              </a:spcAft>
              <a:buClr>
                <a:srgbClr val="1E5155">
                  <a:lumMod val="40000"/>
                  <a:lumOff val="60000"/>
                </a:srgbClr>
              </a:buClr>
              <a:buSzPct val="80000"/>
              <a:buFont typeface="Wingdings 3" charset="2"/>
              <a:buNone/>
              <a:tabLst/>
              <a:defRPr/>
            </a:pPr>
            <a:r>
              <a:rPr kumimoji="0" lang="en-US" sz="2000" b="0" i="0" u="none" strike="noStrike" kern="1200" cap="none" spc="0" normalizeH="0" baseline="0" noProof="0" dirty="0">
                <a:ln>
                  <a:noFill/>
                </a:ln>
                <a:solidFill>
                  <a:schemeClr val="tx1">
                    <a:lumMod val="75000"/>
                  </a:schemeClr>
                </a:solidFill>
                <a:effectLst/>
                <a:uLnTx/>
                <a:uFillTx/>
                <a:ea typeface="+mj-ea"/>
                <a:cs typeface="Times New Roman" panose="02020603050405020304" pitchFamily="18" charset="0"/>
              </a:rPr>
              <a:t>1. Users need technical skills to set up their blogs.</a:t>
            </a:r>
          </a:p>
          <a:p>
            <a:pPr marL="0" marR="0" lvl="0" indent="0" algn="l" defTabSz="457200" rtl="0" eaLnBrk="1" fontAlgn="auto" latinLnBrk="0" hangingPunct="1">
              <a:lnSpc>
                <a:spcPct val="150000"/>
              </a:lnSpc>
              <a:spcBef>
                <a:spcPts val="1000"/>
              </a:spcBef>
              <a:spcAft>
                <a:spcPts val="0"/>
              </a:spcAft>
              <a:buClr>
                <a:srgbClr val="1E5155">
                  <a:lumMod val="40000"/>
                  <a:lumOff val="60000"/>
                </a:srgbClr>
              </a:buClr>
              <a:buSzPct val="80000"/>
              <a:buFont typeface="Wingdings 3" charset="2"/>
              <a:buNone/>
              <a:tabLst/>
              <a:defRPr/>
            </a:pPr>
            <a:r>
              <a:rPr kumimoji="0" lang="en-US" sz="2000" b="0" i="0" u="none" strike="noStrike" kern="1200" cap="none" spc="0" normalizeH="0" baseline="0" noProof="0" dirty="0">
                <a:ln>
                  <a:noFill/>
                </a:ln>
                <a:solidFill>
                  <a:schemeClr val="tx1">
                    <a:lumMod val="75000"/>
                  </a:schemeClr>
                </a:solidFill>
                <a:effectLst/>
                <a:uLnTx/>
                <a:uFillTx/>
                <a:ea typeface="+mj-ea"/>
                <a:cs typeface="Times New Roman" panose="02020603050405020304" pitchFamily="18" charset="0"/>
              </a:rPr>
              <a:t>2. There may not be much customer support available.</a:t>
            </a:r>
          </a:p>
          <a:p>
            <a:pPr marL="0" marR="0" lvl="0" indent="0" algn="l" defTabSz="457200" rtl="0" eaLnBrk="1" fontAlgn="auto" latinLnBrk="0" hangingPunct="1">
              <a:lnSpc>
                <a:spcPct val="150000"/>
              </a:lnSpc>
              <a:spcBef>
                <a:spcPts val="1000"/>
              </a:spcBef>
              <a:spcAft>
                <a:spcPts val="0"/>
              </a:spcAft>
              <a:buClr>
                <a:srgbClr val="1E5155">
                  <a:lumMod val="40000"/>
                  <a:lumOff val="60000"/>
                </a:srgbClr>
              </a:buClr>
              <a:buSzPct val="80000"/>
              <a:buFont typeface="Wingdings 3" charset="2"/>
              <a:buNone/>
              <a:tabLst/>
              <a:defRPr/>
            </a:pPr>
            <a:r>
              <a:rPr kumimoji="0" lang="en-US" sz="2000" b="0" i="0" u="none" strike="noStrike" kern="1200" cap="none" spc="0" normalizeH="0" baseline="0" noProof="0" dirty="0">
                <a:ln>
                  <a:noFill/>
                </a:ln>
                <a:solidFill>
                  <a:schemeClr val="tx1">
                    <a:lumMod val="75000"/>
                  </a:schemeClr>
                </a:solidFill>
                <a:effectLst/>
                <a:uLnTx/>
                <a:uFillTx/>
                <a:ea typeface="+mj-ea"/>
                <a:cs typeface="Times New Roman" panose="02020603050405020304" pitchFamily="18" charset="0"/>
              </a:rPr>
              <a:t>3. Users must handle their data security.</a:t>
            </a:r>
          </a:p>
          <a:p>
            <a:pPr marL="0" marR="0" lvl="0" indent="0" algn="l" defTabSz="457200" rtl="0" eaLnBrk="1" fontAlgn="auto" latinLnBrk="0" hangingPunct="1">
              <a:lnSpc>
                <a:spcPct val="150000"/>
              </a:lnSpc>
              <a:spcBef>
                <a:spcPts val="1000"/>
              </a:spcBef>
              <a:spcAft>
                <a:spcPts val="0"/>
              </a:spcAft>
              <a:buClr>
                <a:srgbClr val="1E5155">
                  <a:lumMod val="40000"/>
                  <a:lumOff val="60000"/>
                </a:srgbClr>
              </a:buClr>
              <a:buSzPct val="80000"/>
              <a:buFont typeface="Wingdings 3" charset="2"/>
              <a:buNone/>
              <a:tabLst/>
              <a:defRPr/>
            </a:pPr>
            <a:r>
              <a:rPr kumimoji="0" lang="en-US" sz="2000" b="0" i="0" u="none" strike="noStrike" kern="1200" cap="none" spc="0" normalizeH="0" baseline="0" noProof="0" dirty="0">
                <a:ln>
                  <a:noFill/>
                </a:ln>
                <a:solidFill>
                  <a:schemeClr val="tx1">
                    <a:lumMod val="75000"/>
                  </a:schemeClr>
                </a:solidFill>
                <a:effectLst/>
                <a:uLnTx/>
                <a:uFillTx/>
                <a:ea typeface="+mj-ea"/>
                <a:cs typeface="Times New Roman" panose="02020603050405020304" pitchFamily="18" charset="0"/>
              </a:rPr>
              <a:t>4. It can be hard to stand out among many bloggers.</a:t>
            </a:r>
          </a:p>
          <a:p>
            <a:pPr marL="0" marR="0" lvl="0" indent="0" algn="l" defTabSz="457200" rtl="0" eaLnBrk="1" fontAlgn="auto" latinLnBrk="0" hangingPunct="1">
              <a:lnSpc>
                <a:spcPct val="150000"/>
              </a:lnSpc>
              <a:spcBef>
                <a:spcPts val="1000"/>
              </a:spcBef>
              <a:spcAft>
                <a:spcPts val="0"/>
              </a:spcAft>
              <a:buClr>
                <a:srgbClr val="1E5155">
                  <a:lumMod val="40000"/>
                  <a:lumOff val="60000"/>
                </a:srgbClr>
              </a:buClr>
              <a:buSzPct val="80000"/>
              <a:buFont typeface="Wingdings 3" charset="2"/>
              <a:buNone/>
              <a:tabLst/>
              <a:defRPr/>
            </a:pPr>
            <a:r>
              <a:rPr kumimoji="0" lang="en-US" sz="2000" b="0" i="0" u="none" strike="noStrike" kern="1200" cap="none" spc="0" normalizeH="0" baseline="0" noProof="0" dirty="0">
                <a:ln>
                  <a:noFill/>
                </a:ln>
                <a:solidFill>
                  <a:schemeClr val="tx1">
                    <a:lumMod val="75000"/>
                  </a:schemeClr>
                </a:solidFill>
                <a:effectLst/>
                <a:uLnTx/>
                <a:uFillTx/>
                <a:ea typeface="+mj-ea"/>
                <a:cs typeface="Times New Roman" panose="02020603050405020304" pitchFamily="18" charset="0"/>
              </a:rPr>
              <a:t>5. Users have to keep their blogs updated and maintained.</a:t>
            </a:r>
            <a:endParaRPr kumimoji="0" lang="en-GB" sz="2000" b="0" i="0" u="none" strike="noStrike" kern="1200" cap="none" spc="0" normalizeH="0" baseline="0" noProof="0" dirty="0">
              <a:ln>
                <a:noFill/>
              </a:ln>
              <a:solidFill>
                <a:schemeClr val="tx1">
                  <a:lumMod val="75000"/>
                </a:schemeClr>
              </a:solidFill>
              <a:effectLst/>
              <a:uLnTx/>
              <a:uFillTx/>
              <a:ea typeface="+mj-ea"/>
              <a:cs typeface="Times New Roman" panose="02020603050405020304" pitchFamily="18" charset="0"/>
            </a:endParaRPr>
          </a:p>
        </p:txBody>
      </p:sp>
    </p:spTree>
    <p:extLst>
      <p:ext uri="{BB962C8B-B14F-4D97-AF65-F5344CB8AC3E}">
        <p14:creationId xmlns:p14="http://schemas.microsoft.com/office/powerpoint/2010/main" val="31028040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extLst>
              <a:ext uri="{BEBA8EAE-BF5A-486C-A8C5-ECC9F3942E4B}">
                <a14:imgProps xmlns:a14="http://schemas.microsoft.com/office/drawing/2010/main">
                  <a14:imgLayer r:embed="rId3">
                    <a14:imgEffect>
                      <a14:artisticPaintStrokes/>
                    </a14:imgEffect>
                  </a14:imgLayer>
                </a14:imgProps>
              </a:ext>
            </a:extLst>
          </a:blip>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AB30368-9C4A-9BA0-1A65-571B085CB038}"/>
              </a:ext>
            </a:extLst>
          </p:cNvPr>
          <p:cNvSpPr txBox="1"/>
          <p:nvPr/>
        </p:nvSpPr>
        <p:spPr>
          <a:xfrm>
            <a:off x="3048000" y="739496"/>
            <a:ext cx="6096000" cy="1015663"/>
          </a:xfrm>
          <a:prstGeom prst="rect">
            <a:avLst/>
          </a:prstGeom>
          <a:noFill/>
        </p:spPr>
        <p:txBody>
          <a:bodyPr wrap="square">
            <a:spAutoFit/>
          </a:bodyPr>
          <a:lstStyle/>
          <a:p>
            <a:r>
              <a:rPr kumimoji="0" lang="en-US" sz="6000" b="0" i="0" u="none" strike="noStrike" kern="1200" cap="none" spc="0" normalizeH="0" baseline="0" noProof="0" dirty="0">
                <a:ln>
                  <a:noFill/>
                </a:ln>
                <a:solidFill>
                  <a:schemeClr val="tx2">
                    <a:lumMod val="50000"/>
                  </a:schemeClr>
                </a:solidFill>
                <a:effectLst/>
                <a:uLnTx/>
                <a:uFillTx/>
                <a:latin typeface="Times New Roman" panose="02020603050405020304" pitchFamily="18" charset="0"/>
                <a:ea typeface="+mj-ea"/>
                <a:cs typeface="Times New Roman" panose="02020603050405020304" pitchFamily="18" charset="0"/>
              </a:rPr>
              <a:t>Conclusion</a:t>
            </a:r>
            <a:endParaRPr lang="en-US" sz="6000" dirty="0">
              <a:solidFill>
                <a:schemeClr val="tx2">
                  <a:lumMod val="50000"/>
                </a:schemeClr>
              </a:solidFill>
            </a:endParaRPr>
          </a:p>
        </p:txBody>
      </p:sp>
      <p:sp>
        <p:nvSpPr>
          <p:cNvPr id="5" name="TextBox 4">
            <a:extLst>
              <a:ext uri="{FF2B5EF4-FFF2-40B4-BE49-F238E27FC236}">
                <a16:creationId xmlns:a16="http://schemas.microsoft.com/office/drawing/2014/main" id="{FE5B4F97-4DD8-6BA3-976A-CE35B5E1D414}"/>
              </a:ext>
            </a:extLst>
          </p:cNvPr>
          <p:cNvSpPr txBox="1"/>
          <p:nvPr/>
        </p:nvSpPr>
        <p:spPr>
          <a:xfrm>
            <a:off x="2714625" y="2179856"/>
            <a:ext cx="8458200" cy="2805320"/>
          </a:xfrm>
          <a:prstGeom prst="rect">
            <a:avLst/>
          </a:prstGeom>
          <a:noFill/>
        </p:spPr>
        <p:txBody>
          <a:bodyPr wrap="square">
            <a:spAutoFit/>
          </a:bodyPr>
          <a:lstStyle/>
          <a:p>
            <a:pPr marL="0" marR="0" lvl="0" indent="0" algn="just" defTabSz="457200" rtl="0" eaLnBrk="1" fontAlgn="auto" latinLnBrk="0" hangingPunct="1">
              <a:lnSpc>
                <a:spcPct val="150000"/>
              </a:lnSpc>
              <a:spcBef>
                <a:spcPts val="1000"/>
              </a:spcBef>
              <a:spcAft>
                <a:spcPts val="0"/>
              </a:spcAft>
              <a:buClr>
                <a:srgbClr val="1E5155">
                  <a:lumMod val="40000"/>
                  <a:lumOff val="60000"/>
                </a:srgbClr>
              </a:buClr>
              <a:buSzPct val="80000"/>
              <a:buFont typeface="Wingdings 3" charset="2"/>
              <a:buNone/>
              <a:tabLst/>
              <a:defRPr/>
            </a:pPr>
            <a:r>
              <a:rPr kumimoji="0" lang="en-US" sz="2000" b="0" i="0" u="none" strike="noStrike" kern="1200" cap="none" spc="0" normalizeH="0" baseline="0" noProof="0" dirty="0">
                <a:ln>
                  <a:noFill/>
                </a:ln>
                <a:solidFill>
                  <a:schemeClr val="tx1">
                    <a:lumMod val="75000"/>
                  </a:schemeClr>
                </a:solidFill>
                <a:effectLst/>
                <a:uLnTx/>
                <a:uFillTx/>
                <a:ea typeface="+mj-ea"/>
                <a:cs typeface="Times New Roman" panose="02020603050405020304" pitchFamily="18" charset="0"/>
              </a:rPr>
              <a:t>Blog Nest stands as a powerful tool for self-expression and community building. Its user-centric approach, allowing for content control and customization, combined with opportunities for monetization, makes it an attractive platform. While users may face some technical hurdles and competition, the rich features and supportive environment ultimately empower individuals to connect and share their voices with the world.</a:t>
            </a:r>
            <a:endParaRPr kumimoji="0" lang="en-GB" sz="2000" b="0" i="0" u="none" strike="noStrike" kern="1200" cap="none" spc="0" normalizeH="0" baseline="0" noProof="0" dirty="0">
              <a:ln>
                <a:noFill/>
              </a:ln>
              <a:solidFill>
                <a:schemeClr val="tx1">
                  <a:lumMod val="75000"/>
                </a:schemeClr>
              </a:solidFill>
              <a:effectLst/>
              <a:uLnTx/>
              <a:uFillTx/>
              <a:ea typeface="+mj-ea"/>
              <a:cs typeface="+mj-cs"/>
            </a:endParaRPr>
          </a:p>
        </p:txBody>
      </p:sp>
    </p:spTree>
    <p:extLst>
      <p:ext uri="{BB962C8B-B14F-4D97-AF65-F5344CB8AC3E}">
        <p14:creationId xmlns:p14="http://schemas.microsoft.com/office/powerpoint/2010/main" val="10618157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extLst>
              <a:ext uri="{BEBA8EAE-BF5A-486C-A8C5-ECC9F3942E4B}">
                <a14:imgProps xmlns:a14="http://schemas.microsoft.com/office/drawing/2010/main">
                  <a14:imgLayer r:embed="rId3">
                    <a14:imgEffect>
                      <a14:artisticPaintStrokes/>
                    </a14:imgEffect>
                  </a14:imgLayer>
                </a14:imgProps>
              </a:ext>
            </a:extLst>
          </a:blip>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93BBBBE-A510-F383-41B5-C0D16EA7C034}"/>
              </a:ext>
            </a:extLst>
          </p:cNvPr>
          <p:cNvSpPr txBox="1"/>
          <p:nvPr/>
        </p:nvSpPr>
        <p:spPr>
          <a:xfrm>
            <a:off x="3048000" y="2921168"/>
            <a:ext cx="6096000" cy="1015663"/>
          </a:xfrm>
          <a:prstGeom prst="rect">
            <a:avLst/>
          </a:prstGeom>
          <a:noFill/>
        </p:spPr>
        <p:txBody>
          <a:bodyPr wrap="square">
            <a:spAutoFit/>
          </a:bodyPr>
          <a:lstStyle/>
          <a:p>
            <a:r>
              <a:rPr kumimoji="0" lang="en-US" sz="6000" b="1" i="0" u="none" strike="noStrike" kern="1200" cap="none" spc="0" normalizeH="0" baseline="0" noProof="0" dirty="0">
                <a:ln>
                  <a:noFill/>
                </a:ln>
                <a:solidFill>
                  <a:schemeClr val="tx2">
                    <a:lumMod val="75000"/>
                  </a:schemeClr>
                </a:solidFill>
                <a:effectLst/>
                <a:uLnTx/>
                <a:uFillTx/>
                <a:latin typeface="Times New Roman" panose="02020603050405020304" pitchFamily="18" charset="0"/>
                <a:ea typeface="+mj-ea"/>
                <a:cs typeface="Times New Roman" panose="02020603050405020304" pitchFamily="18" charset="0"/>
              </a:rPr>
              <a:t>Thank You</a:t>
            </a:r>
            <a:endParaRPr lang="en-US" sz="6000" dirty="0">
              <a:solidFill>
                <a:schemeClr val="tx2">
                  <a:lumMod val="75000"/>
                </a:schemeClr>
              </a:solidFill>
            </a:endParaRPr>
          </a:p>
        </p:txBody>
      </p:sp>
    </p:spTree>
    <p:extLst>
      <p:ext uri="{BB962C8B-B14F-4D97-AF65-F5344CB8AC3E}">
        <p14:creationId xmlns:p14="http://schemas.microsoft.com/office/powerpoint/2010/main" val="27398160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extLst>
              <a:ext uri="{BEBA8EAE-BF5A-486C-A8C5-ECC9F3942E4B}">
                <a14:imgProps xmlns:a14="http://schemas.microsoft.com/office/drawing/2010/main">
                  <a14:imgLayer r:embed="rId3">
                    <a14:imgEffect>
                      <a14:artisticPaintStrokes/>
                    </a14:imgEffect>
                  </a14:imgLayer>
                </a14:imgProps>
              </a:ext>
            </a:extLst>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490FF-A456-4848-F08F-FBD445576C73}"/>
              </a:ext>
            </a:extLst>
          </p:cNvPr>
          <p:cNvSpPr>
            <a:spLocks noGrp="1"/>
          </p:cNvSpPr>
          <p:nvPr>
            <p:ph type="title"/>
          </p:nvPr>
        </p:nvSpPr>
        <p:spPr>
          <a:xfrm>
            <a:off x="3018270" y="2462103"/>
            <a:ext cx="7956560" cy="1424746"/>
          </a:xfrm>
        </p:spPr>
        <p:txBody>
          <a:bodyPr>
            <a:noAutofit/>
          </a:bodyPr>
          <a:lstStyle/>
          <a:p>
            <a:pPr marL="6160" marR="0" lvl="0" indent="0" algn="l" defTabSz="914400" rtl="0" eaLnBrk="1" fontAlgn="auto" latinLnBrk="0" hangingPunct="1">
              <a:lnSpc>
                <a:spcPct val="150000"/>
              </a:lnSpc>
              <a:spcBef>
                <a:spcPts val="500"/>
              </a:spcBef>
              <a:spcAft>
                <a:spcPts val="600"/>
              </a:spcAft>
              <a:tabLst/>
              <a:defRPr/>
            </a:pPr>
            <a:r>
              <a:rPr kumimoji="0" lang="en-US" sz="2000" b="0" i="0" u="none" strike="noStrike" kern="1200" cap="none" spc="0" normalizeH="0" baseline="0" noProof="0" dirty="0">
                <a:ln>
                  <a:noFill/>
                </a:ln>
                <a:solidFill>
                  <a:schemeClr val="tx1">
                    <a:lumMod val="75000"/>
                  </a:schemeClr>
                </a:solidFill>
                <a:effectLst/>
                <a:uLnTx/>
                <a:uFillTx/>
                <a:latin typeface="Arial" panose="020B0604020202020204"/>
                <a:ea typeface="+mn-ea"/>
                <a:cs typeface="+mn-cs"/>
              </a:rPr>
              <a:t>Blog Nest is a vibrant platform where writers and readers connect, sharing and discovering diverse content with ease. Its user-friendly interface and customizable tools make blog creation a breeze, while features like comments, likes, and follows nurture a supportive community. Enhanced by SEO optimization, Blog Nest helps blogs reach a broader audience, amplifying visibility. With rich text editing and media embedding, posts on Blog Nest aren't just informative, they're visually stunning and creatively engaging.</a:t>
            </a:r>
            <a:br>
              <a:rPr kumimoji="0" lang="en-US" sz="2000" b="0" i="0" u="none" strike="noStrike" kern="1200" cap="none" spc="0" normalizeH="0" baseline="0" noProof="0" dirty="0">
                <a:ln>
                  <a:noFill/>
                </a:ln>
                <a:solidFill>
                  <a:schemeClr val="tx1">
                    <a:lumMod val="75000"/>
                  </a:schemeClr>
                </a:solidFill>
                <a:effectLst/>
                <a:uLnTx/>
                <a:uFillTx/>
                <a:latin typeface="Arial" panose="020B0604020202020204"/>
                <a:ea typeface="+mn-ea"/>
                <a:cs typeface="+mn-cs"/>
              </a:rPr>
            </a:br>
            <a:endParaRPr lang="en-US" sz="2000" dirty="0">
              <a:solidFill>
                <a:schemeClr val="tx1">
                  <a:lumMod val="75000"/>
                </a:schemeClr>
              </a:solidFill>
            </a:endParaRPr>
          </a:p>
        </p:txBody>
      </p:sp>
      <p:sp>
        <p:nvSpPr>
          <p:cNvPr id="3" name="Text Placeholder 2">
            <a:extLst>
              <a:ext uri="{FF2B5EF4-FFF2-40B4-BE49-F238E27FC236}">
                <a16:creationId xmlns:a16="http://schemas.microsoft.com/office/drawing/2014/main" id="{A939E29A-7995-668D-F1BA-9DD9ED522EB1}"/>
              </a:ext>
            </a:extLst>
          </p:cNvPr>
          <p:cNvSpPr>
            <a:spLocks noGrp="1"/>
          </p:cNvSpPr>
          <p:nvPr>
            <p:ph type="body" idx="1"/>
          </p:nvPr>
        </p:nvSpPr>
        <p:spPr>
          <a:xfrm>
            <a:off x="2200034" y="910442"/>
            <a:ext cx="7791931" cy="878468"/>
          </a:xfrm>
        </p:spPr>
        <p:txBody>
          <a:bodyPr>
            <a:noAutofit/>
          </a:bodyPr>
          <a:lstStyle/>
          <a:p>
            <a:pPr algn="l"/>
            <a:r>
              <a:rPr kumimoji="0" lang="en-US" sz="6000" b="0" i="0" u="none" strike="noStrike" kern="1200" cap="none" spc="0" normalizeH="0" baseline="0" noProof="0" dirty="0">
                <a:ln>
                  <a:noFill/>
                </a:ln>
                <a:solidFill>
                  <a:srgbClr val="C2F5FC">
                    <a:lumMod val="50000"/>
                  </a:srgbClr>
                </a:solidFill>
                <a:effectLst/>
                <a:uLnTx/>
                <a:uFillTx/>
                <a:latin typeface="Times New Roman" panose="02020603050405020304" pitchFamily="18" charset="0"/>
                <a:ea typeface="+mj-ea"/>
                <a:cs typeface="Times New Roman" panose="02020603050405020304" pitchFamily="18" charset="0"/>
              </a:rPr>
              <a:t>Blog Nest</a:t>
            </a:r>
            <a:endParaRPr lang="en-US" sz="6000" dirty="0"/>
          </a:p>
        </p:txBody>
      </p:sp>
    </p:spTree>
    <p:extLst>
      <p:ext uri="{BB962C8B-B14F-4D97-AF65-F5344CB8AC3E}">
        <p14:creationId xmlns:p14="http://schemas.microsoft.com/office/powerpoint/2010/main" val="11611198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extLst>
              <a:ext uri="{BEBA8EAE-BF5A-486C-A8C5-ECC9F3942E4B}">
                <a14:imgProps xmlns:a14="http://schemas.microsoft.com/office/drawing/2010/main">
                  <a14:imgLayer r:embed="rId3">
                    <a14:imgEffect>
                      <a14:artisticPaintStrokes/>
                    </a14:imgEffect>
                  </a14:imgLayer>
                </a14:imgProps>
              </a:ext>
            </a:extLst>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A3F57-6038-0F84-E978-E2125233992F}"/>
              </a:ext>
            </a:extLst>
          </p:cNvPr>
          <p:cNvSpPr>
            <a:spLocks noGrp="1"/>
          </p:cNvSpPr>
          <p:nvPr>
            <p:ph type="title"/>
          </p:nvPr>
        </p:nvSpPr>
        <p:spPr>
          <a:xfrm>
            <a:off x="2838178" y="2004254"/>
            <a:ext cx="7956560" cy="1424746"/>
          </a:xfrm>
        </p:spPr>
        <p:txBody>
          <a:bodyPr>
            <a:noAutofit/>
          </a:bodyPr>
          <a:lstStyle/>
          <a:p>
            <a:pPr marL="344488" marR="0" lvl="0" indent="-338328" algn="l" defTabSz="914400" rtl="0" eaLnBrk="1" fontAlgn="auto" latinLnBrk="0" hangingPunct="1">
              <a:lnSpc>
                <a:spcPct val="150000"/>
              </a:lnSpc>
              <a:spcBef>
                <a:spcPts val="500"/>
              </a:spcBef>
              <a:spcAft>
                <a:spcPts val="600"/>
              </a:spcAft>
              <a:tabLst/>
              <a:defRPr/>
            </a:pPr>
            <a:r>
              <a:rPr lang="en-US" sz="2000" dirty="0">
                <a:solidFill>
                  <a:schemeClr val="tx1">
                    <a:lumMod val="75000"/>
                  </a:schemeClr>
                </a:solidFill>
                <a:latin typeface="+mn-lt"/>
              </a:rPr>
              <a:t>     1. Blog Nest is simple with easy-to-use tools and templates. </a:t>
            </a:r>
            <a:br>
              <a:rPr lang="en-US" sz="2000" dirty="0">
                <a:solidFill>
                  <a:schemeClr val="tx1">
                    <a:lumMod val="75000"/>
                  </a:schemeClr>
                </a:solidFill>
                <a:latin typeface="+mn-lt"/>
              </a:rPr>
            </a:br>
            <a:r>
              <a:rPr lang="en-US" sz="2000" dirty="0">
                <a:solidFill>
                  <a:schemeClr val="tx1">
                    <a:lumMod val="75000"/>
                  </a:schemeClr>
                </a:solidFill>
                <a:latin typeface="+mn-lt"/>
              </a:rPr>
              <a:t>2. Users connect and support each other through comments and follows.</a:t>
            </a:r>
            <a:br>
              <a:rPr lang="en-US" sz="2000" dirty="0">
                <a:solidFill>
                  <a:schemeClr val="tx1">
                    <a:lumMod val="75000"/>
                  </a:schemeClr>
                </a:solidFill>
                <a:latin typeface="+mn-lt"/>
              </a:rPr>
            </a:br>
            <a:r>
              <a:rPr lang="en-US" sz="2000" dirty="0">
                <a:solidFill>
                  <a:schemeClr val="tx1">
                    <a:lumMod val="75000"/>
                  </a:schemeClr>
                </a:solidFill>
                <a:latin typeface="+mn-lt"/>
              </a:rPr>
              <a:t>3. There are many topics to explore, so there's something for everyone.</a:t>
            </a:r>
            <a:br>
              <a:rPr lang="en-US" sz="2000" dirty="0">
                <a:solidFill>
                  <a:schemeClr val="tx1">
                    <a:lumMod val="75000"/>
                  </a:schemeClr>
                </a:solidFill>
                <a:latin typeface="+mn-lt"/>
              </a:rPr>
            </a:br>
            <a:r>
              <a:rPr lang="en-US" sz="2000" dirty="0">
                <a:solidFill>
                  <a:schemeClr val="tx1">
                    <a:lumMod val="75000"/>
                  </a:schemeClr>
                </a:solidFill>
                <a:latin typeface="+mn-lt"/>
              </a:rPr>
              <a:t>4. An SEO-friendly setup helps blogs appear in search results, reaching more people.</a:t>
            </a:r>
            <a:br>
              <a:rPr lang="en-US" sz="2000" dirty="0">
                <a:solidFill>
                  <a:schemeClr val="tx1">
                    <a:lumMod val="75000"/>
                  </a:schemeClr>
                </a:solidFill>
                <a:latin typeface="+mn-lt"/>
              </a:rPr>
            </a:br>
            <a:r>
              <a:rPr lang="en-US" sz="2000" dirty="0">
                <a:solidFill>
                  <a:schemeClr val="tx1">
                    <a:lumMod val="75000"/>
                  </a:schemeClr>
                </a:solidFill>
                <a:latin typeface="+mn-lt"/>
              </a:rPr>
              <a:t>5. Rich text and media options make blogs creative and appealing.</a:t>
            </a:r>
          </a:p>
        </p:txBody>
      </p:sp>
      <p:sp>
        <p:nvSpPr>
          <p:cNvPr id="3" name="Text Placeholder 2">
            <a:extLst>
              <a:ext uri="{FF2B5EF4-FFF2-40B4-BE49-F238E27FC236}">
                <a16:creationId xmlns:a16="http://schemas.microsoft.com/office/drawing/2014/main" id="{228B0086-2DCF-F25F-E89A-AC2A59FE4672}"/>
              </a:ext>
            </a:extLst>
          </p:cNvPr>
          <p:cNvSpPr>
            <a:spLocks noGrp="1"/>
          </p:cNvSpPr>
          <p:nvPr>
            <p:ph type="body" idx="1"/>
          </p:nvPr>
        </p:nvSpPr>
        <p:spPr>
          <a:xfrm>
            <a:off x="2200034" y="670845"/>
            <a:ext cx="7791931" cy="878468"/>
          </a:xfrm>
        </p:spPr>
        <p:txBody>
          <a:bodyPr>
            <a:noAutofit/>
          </a:bodyPr>
          <a:lstStyle/>
          <a:p>
            <a:pPr algn="l"/>
            <a:r>
              <a:rPr kumimoji="0" lang="en-US" sz="6000" b="0" i="0" u="none" strike="noStrike" kern="1200" cap="none" spc="0" normalizeH="0" baseline="0" noProof="0" dirty="0">
                <a:ln>
                  <a:noFill/>
                </a:ln>
                <a:solidFill>
                  <a:srgbClr val="C2F5FC">
                    <a:lumMod val="50000"/>
                  </a:srgbClr>
                </a:solidFill>
                <a:effectLst/>
                <a:uLnTx/>
                <a:uFillTx/>
                <a:latin typeface="Times New Roman" panose="02020603050405020304" pitchFamily="18" charset="0"/>
                <a:ea typeface="+mj-ea"/>
                <a:cs typeface="Times New Roman" panose="02020603050405020304" pitchFamily="18" charset="0"/>
              </a:rPr>
              <a:t>Why Blog Nest?</a:t>
            </a:r>
            <a:endParaRPr lang="en-US" sz="6000" dirty="0"/>
          </a:p>
        </p:txBody>
      </p:sp>
    </p:spTree>
    <p:extLst>
      <p:ext uri="{BB962C8B-B14F-4D97-AF65-F5344CB8AC3E}">
        <p14:creationId xmlns:p14="http://schemas.microsoft.com/office/powerpoint/2010/main" val="19885421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extLst>
              <a:ext uri="{BEBA8EAE-BF5A-486C-A8C5-ECC9F3942E4B}">
                <a14:imgProps xmlns:a14="http://schemas.microsoft.com/office/drawing/2010/main">
                  <a14:imgLayer r:embed="rId3">
                    <a14:imgEffect>
                      <a14:artisticPaintBrush/>
                    </a14:imgEffect>
                  </a14:imgLayer>
                </a14:imgProps>
              </a:ext>
            </a:extLst>
          </a:blip>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89E5BCB-7425-8BE2-CBB1-FE57E6B26243}"/>
              </a:ext>
            </a:extLst>
          </p:cNvPr>
          <p:cNvSpPr txBox="1"/>
          <p:nvPr/>
        </p:nvSpPr>
        <p:spPr>
          <a:xfrm>
            <a:off x="1533524" y="174093"/>
            <a:ext cx="7934325" cy="1015663"/>
          </a:xfrm>
          <a:prstGeom prst="rect">
            <a:avLst/>
          </a:prstGeom>
          <a:noFill/>
        </p:spPr>
        <p:txBody>
          <a:bodyPr wrap="square">
            <a:spAutoFit/>
          </a:bodyPr>
          <a:lstStyle/>
          <a:p>
            <a:r>
              <a:rPr kumimoji="0" lang="en-US" sz="6000" b="0" i="0" u="none" strike="noStrike" kern="1200" cap="none" spc="0" normalizeH="0" baseline="0" noProof="0" dirty="0">
                <a:ln>
                  <a:noFill/>
                </a:ln>
                <a:solidFill>
                  <a:srgbClr val="C2F5FC">
                    <a:lumMod val="50000"/>
                  </a:srgbClr>
                </a:solidFill>
                <a:effectLst/>
                <a:uLnTx/>
                <a:uFillTx/>
                <a:latin typeface="Times New Roman" panose="02020603050405020304" pitchFamily="18" charset="0"/>
                <a:ea typeface="+mj-ea"/>
                <a:cs typeface="Times New Roman" panose="02020603050405020304" pitchFamily="18" charset="0"/>
              </a:rPr>
              <a:t>Snapshot of the system</a:t>
            </a:r>
            <a:endParaRPr lang="en-US" dirty="0"/>
          </a:p>
        </p:txBody>
      </p:sp>
      <p:pic>
        <p:nvPicPr>
          <p:cNvPr id="7" name="Picture 6">
            <a:extLst>
              <a:ext uri="{FF2B5EF4-FFF2-40B4-BE49-F238E27FC236}">
                <a16:creationId xmlns:a16="http://schemas.microsoft.com/office/drawing/2014/main" id="{4AA3B365-8D0F-9043-0555-955DD0E26C9D}"/>
              </a:ext>
            </a:extLst>
          </p:cNvPr>
          <p:cNvPicPr>
            <a:picLocks noChangeAspect="1"/>
          </p:cNvPicPr>
          <p:nvPr/>
        </p:nvPicPr>
        <p:blipFill>
          <a:blip r:embed="rId4">
            <a:duotone>
              <a:prstClr val="black"/>
              <a:srgbClr val="D9C3A5">
                <a:tint val="50000"/>
                <a:satMod val="180000"/>
              </a:srgbClr>
            </a:duotone>
            <a:extLst>
              <a:ext uri="{BEBA8EAE-BF5A-486C-A8C5-ECC9F3942E4B}">
                <a14:imgProps xmlns:a14="http://schemas.microsoft.com/office/drawing/2010/main">
                  <a14:imgLayer r:embed="rId5">
                    <a14:imgEffect>
                      <a14:colorTemperature colorTemp="4700"/>
                    </a14:imgEffect>
                    <a14:imgEffect>
                      <a14:brightnessContrast bright="-12000"/>
                    </a14:imgEffect>
                  </a14:imgLayer>
                </a14:imgProps>
              </a:ext>
            </a:extLst>
          </a:blip>
          <a:stretch>
            <a:fillRect/>
          </a:stretch>
        </p:blipFill>
        <p:spPr>
          <a:xfrm>
            <a:off x="1009650" y="1400175"/>
            <a:ext cx="10382250" cy="5283732"/>
          </a:xfrm>
          <a:prstGeom prst="rect">
            <a:avLst/>
          </a:prstGeom>
        </p:spPr>
      </p:pic>
    </p:spTree>
    <p:extLst>
      <p:ext uri="{BB962C8B-B14F-4D97-AF65-F5344CB8AC3E}">
        <p14:creationId xmlns:p14="http://schemas.microsoft.com/office/powerpoint/2010/main" val="14716913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extLst>
              <a:ext uri="{BEBA8EAE-BF5A-486C-A8C5-ECC9F3942E4B}">
                <a14:imgProps xmlns:a14="http://schemas.microsoft.com/office/drawing/2010/main">
                  <a14:imgLayer r:embed="rId3">
                    <a14:imgEffect>
                      <a14:artisticPaintStrokes/>
                    </a14:imgEffect>
                  </a14:imgLayer>
                </a14:imgProps>
              </a:ext>
            </a:extLst>
          </a:blip>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89DF64-F72C-2AA7-7000-D58B44569461}"/>
              </a:ext>
            </a:extLst>
          </p:cNvPr>
          <p:cNvSpPr txBox="1"/>
          <p:nvPr/>
        </p:nvSpPr>
        <p:spPr>
          <a:xfrm>
            <a:off x="1562100" y="430768"/>
            <a:ext cx="6096000" cy="1015663"/>
          </a:xfrm>
          <a:prstGeom prst="rect">
            <a:avLst/>
          </a:prstGeom>
          <a:noFill/>
        </p:spPr>
        <p:txBody>
          <a:bodyPr wrap="square">
            <a:spAutoFit/>
          </a:bodyPr>
          <a:lstStyle/>
          <a:p>
            <a:r>
              <a:rPr kumimoji="0" lang="en-US" sz="6000" b="0" i="0" u="none" strike="noStrike" kern="1200" cap="none" spc="0" normalizeH="0" baseline="0" noProof="0" dirty="0">
                <a:ln>
                  <a:noFill/>
                </a:ln>
                <a:solidFill>
                  <a:schemeClr val="tx2">
                    <a:lumMod val="50000"/>
                  </a:schemeClr>
                </a:solidFill>
                <a:effectLst/>
                <a:uLnTx/>
                <a:uFillTx/>
                <a:latin typeface="Times New Roman" panose="02020603050405020304" pitchFamily="18" charset="0"/>
                <a:ea typeface="+mj-ea"/>
                <a:cs typeface="Times New Roman" panose="02020603050405020304" pitchFamily="18" charset="0"/>
              </a:rPr>
              <a:t>Results</a:t>
            </a:r>
            <a:endParaRPr lang="en-US" sz="6000" dirty="0">
              <a:solidFill>
                <a:schemeClr val="tx2">
                  <a:lumMod val="50000"/>
                </a:schemeClr>
              </a:solidFill>
            </a:endParaRPr>
          </a:p>
        </p:txBody>
      </p:sp>
      <p:sp>
        <p:nvSpPr>
          <p:cNvPr id="5" name="TextBox 4">
            <a:extLst>
              <a:ext uri="{FF2B5EF4-FFF2-40B4-BE49-F238E27FC236}">
                <a16:creationId xmlns:a16="http://schemas.microsoft.com/office/drawing/2014/main" id="{60E73E7B-F8CA-A5DB-8372-0D26CFF31053}"/>
              </a:ext>
            </a:extLst>
          </p:cNvPr>
          <p:cNvSpPr txBox="1"/>
          <p:nvPr/>
        </p:nvSpPr>
        <p:spPr>
          <a:xfrm>
            <a:off x="3048000" y="1446431"/>
            <a:ext cx="6096000" cy="707886"/>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chemeClr val="tx1">
                    <a:lumMod val="85000"/>
                  </a:schemeClr>
                </a:solidFill>
                <a:effectLst/>
                <a:uLnTx/>
                <a:uFillTx/>
                <a:latin typeface="Times New Roman" panose="02020603050405020304" pitchFamily="18" charset="0"/>
                <a:ea typeface="+mn-ea"/>
                <a:cs typeface="Times New Roman" panose="02020603050405020304" pitchFamily="18" charset="0"/>
              </a:rPr>
              <a:t>Login Interface</a:t>
            </a:r>
            <a:endParaRPr kumimoji="0" lang="en-GB" sz="4000" b="1" i="0" u="none" strike="noStrike" kern="1200" cap="none" spc="0" normalizeH="0" baseline="0" noProof="0" dirty="0">
              <a:ln>
                <a:noFill/>
              </a:ln>
              <a:solidFill>
                <a:schemeClr val="tx1">
                  <a:lumMod val="85000"/>
                </a:schemeClr>
              </a:solidFill>
              <a:effectLst/>
              <a:uLnTx/>
              <a:uFillTx/>
              <a:latin typeface="Times New Roman" panose="02020603050405020304" pitchFamily="18" charset="0"/>
              <a:ea typeface="+mn-ea"/>
              <a:cs typeface="Times New Roman" panose="02020603050405020304" pitchFamily="18" charset="0"/>
            </a:endParaRPr>
          </a:p>
        </p:txBody>
      </p:sp>
      <p:pic>
        <p:nvPicPr>
          <p:cNvPr id="7" name="Picture 6">
            <a:extLst>
              <a:ext uri="{FF2B5EF4-FFF2-40B4-BE49-F238E27FC236}">
                <a16:creationId xmlns:a16="http://schemas.microsoft.com/office/drawing/2014/main" id="{044F3402-6401-37EF-CE9B-F9ADE7334D33}"/>
              </a:ext>
            </a:extLst>
          </p:cNvPr>
          <p:cNvPicPr>
            <a:picLocks noChangeAspect="1"/>
          </p:cNvPicPr>
          <p:nvPr/>
        </p:nvPicPr>
        <p:blipFill>
          <a:blip r:embed="rId4"/>
          <a:stretch>
            <a:fillRect/>
          </a:stretch>
        </p:blipFill>
        <p:spPr>
          <a:xfrm>
            <a:off x="1297859" y="2359742"/>
            <a:ext cx="9753600" cy="3805084"/>
          </a:xfrm>
          <a:prstGeom prst="rect">
            <a:avLst/>
          </a:prstGeom>
        </p:spPr>
      </p:pic>
    </p:spTree>
    <p:extLst>
      <p:ext uri="{BB962C8B-B14F-4D97-AF65-F5344CB8AC3E}">
        <p14:creationId xmlns:p14="http://schemas.microsoft.com/office/powerpoint/2010/main" val="6896898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extLst>
              <a:ext uri="{BEBA8EAE-BF5A-486C-A8C5-ECC9F3942E4B}">
                <a14:imgProps xmlns:a14="http://schemas.microsoft.com/office/drawing/2010/main">
                  <a14:imgLayer r:embed="rId3">
                    <a14:imgEffect>
                      <a14:artisticPaintStrokes/>
                    </a14:imgEffect>
                  </a14:imgLayer>
                </a14:imgProps>
              </a:ext>
            </a:extLst>
          </a:blip>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95DC1C9-8D84-091C-6298-F9E0A64E215F}"/>
              </a:ext>
            </a:extLst>
          </p:cNvPr>
          <p:cNvSpPr txBox="1"/>
          <p:nvPr/>
        </p:nvSpPr>
        <p:spPr>
          <a:xfrm>
            <a:off x="1425677" y="155933"/>
            <a:ext cx="6096000" cy="1015663"/>
          </a:xfrm>
          <a:prstGeom prst="rect">
            <a:avLst/>
          </a:prstGeom>
          <a:noFill/>
        </p:spPr>
        <p:txBody>
          <a:bodyPr wrap="square">
            <a:spAutoFit/>
          </a:bodyPr>
          <a:lstStyle/>
          <a:p>
            <a:r>
              <a:rPr kumimoji="0" lang="en-US" sz="6000" b="0" i="0" u="none" strike="noStrike" kern="1200" cap="none" spc="0" normalizeH="0" baseline="0" noProof="0" dirty="0">
                <a:ln>
                  <a:noFill/>
                </a:ln>
                <a:solidFill>
                  <a:schemeClr val="tx2">
                    <a:lumMod val="50000"/>
                  </a:schemeClr>
                </a:solidFill>
                <a:effectLst/>
                <a:uLnTx/>
                <a:uFillTx/>
                <a:latin typeface="Times New Roman" panose="02020603050405020304" pitchFamily="18" charset="0"/>
                <a:ea typeface="+mj-ea"/>
                <a:cs typeface="Times New Roman" panose="02020603050405020304" pitchFamily="18" charset="0"/>
              </a:rPr>
              <a:t>Front Page</a:t>
            </a:r>
            <a:endParaRPr lang="en-US" sz="6000" dirty="0">
              <a:solidFill>
                <a:schemeClr val="tx2">
                  <a:lumMod val="50000"/>
                </a:schemeClr>
              </a:solidFill>
            </a:endParaRPr>
          </a:p>
        </p:txBody>
      </p:sp>
      <p:pic>
        <p:nvPicPr>
          <p:cNvPr id="5" name="Picture 4">
            <a:extLst>
              <a:ext uri="{FF2B5EF4-FFF2-40B4-BE49-F238E27FC236}">
                <a16:creationId xmlns:a16="http://schemas.microsoft.com/office/drawing/2014/main" id="{08CCC14B-1EF2-9BDC-F4BF-7941A9225986}"/>
              </a:ext>
            </a:extLst>
          </p:cNvPr>
          <p:cNvPicPr>
            <a:picLocks noChangeAspect="1"/>
          </p:cNvPicPr>
          <p:nvPr/>
        </p:nvPicPr>
        <p:blipFill>
          <a:blip r:embed="rId4"/>
          <a:stretch>
            <a:fillRect/>
          </a:stretch>
        </p:blipFill>
        <p:spPr>
          <a:xfrm>
            <a:off x="1425677" y="1384234"/>
            <a:ext cx="9586451" cy="5036231"/>
          </a:xfrm>
          <a:prstGeom prst="rect">
            <a:avLst/>
          </a:prstGeom>
        </p:spPr>
      </p:pic>
    </p:spTree>
    <p:extLst>
      <p:ext uri="{BB962C8B-B14F-4D97-AF65-F5344CB8AC3E}">
        <p14:creationId xmlns:p14="http://schemas.microsoft.com/office/powerpoint/2010/main" val="34239576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extLst>
              <a:ext uri="{BEBA8EAE-BF5A-486C-A8C5-ECC9F3942E4B}">
                <a14:imgProps xmlns:a14="http://schemas.microsoft.com/office/drawing/2010/main">
                  <a14:imgLayer r:embed="rId3">
                    <a14:imgEffect>
                      <a14:artisticPaintStrokes/>
                    </a14:imgEffect>
                  </a14:imgLayer>
                </a14:imgProps>
              </a:ext>
            </a:extLst>
          </a:blip>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290BC29-1D22-2D3D-275F-714775F65FEF}"/>
              </a:ext>
            </a:extLst>
          </p:cNvPr>
          <p:cNvSpPr txBox="1"/>
          <p:nvPr/>
        </p:nvSpPr>
        <p:spPr>
          <a:xfrm>
            <a:off x="1307689" y="164264"/>
            <a:ext cx="6096000" cy="1015663"/>
          </a:xfrm>
          <a:prstGeom prst="rect">
            <a:avLst/>
          </a:prstGeom>
          <a:noFill/>
        </p:spPr>
        <p:txBody>
          <a:bodyPr wrap="square">
            <a:spAutoFit/>
          </a:bodyPr>
          <a:lstStyle/>
          <a:p>
            <a:r>
              <a:rPr kumimoji="0" lang="en-US" sz="6000" b="0" i="0" u="none" strike="noStrike" kern="1200" cap="none" spc="0" normalizeH="0" baseline="0" noProof="0" dirty="0">
                <a:ln>
                  <a:noFill/>
                </a:ln>
                <a:solidFill>
                  <a:schemeClr val="tx2">
                    <a:lumMod val="50000"/>
                  </a:schemeClr>
                </a:solidFill>
                <a:effectLst/>
                <a:uLnTx/>
                <a:uFillTx/>
                <a:latin typeface="Times New Roman" panose="02020603050405020304" pitchFamily="18" charset="0"/>
                <a:ea typeface="+mj-ea"/>
                <a:cs typeface="Times New Roman" panose="02020603050405020304" pitchFamily="18" charset="0"/>
              </a:rPr>
              <a:t>Recent Blogs</a:t>
            </a:r>
            <a:endParaRPr lang="en-US" sz="6000" dirty="0">
              <a:solidFill>
                <a:schemeClr val="tx2">
                  <a:lumMod val="50000"/>
                </a:schemeClr>
              </a:solidFill>
            </a:endParaRPr>
          </a:p>
        </p:txBody>
      </p:sp>
      <p:pic>
        <p:nvPicPr>
          <p:cNvPr id="5" name="Picture 4">
            <a:extLst>
              <a:ext uri="{FF2B5EF4-FFF2-40B4-BE49-F238E27FC236}">
                <a16:creationId xmlns:a16="http://schemas.microsoft.com/office/drawing/2014/main" id="{14B05FED-D58D-ECB1-AF03-DE5C3C8AB49C}"/>
              </a:ext>
            </a:extLst>
          </p:cNvPr>
          <p:cNvPicPr>
            <a:picLocks noChangeAspect="1"/>
          </p:cNvPicPr>
          <p:nvPr/>
        </p:nvPicPr>
        <p:blipFill>
          <a:blip r:embed="rId4"/>
          <a:stretch>
            <a:fillRect/>
          </a:stretch>
        </p:blipFill>
        <p:spPr>
          <a:xfrm>
            <a:off x="1307689" y="1385777"/>
            <a:ext cx="9743769" cy="5152674"/>
          </a:xfrm>
          <a:prstGeom prst="rect">
            <a:avLst/>
          </a:prstGeom>
        </p:spPr>
      </p:pic>
    </p:spTree>
    <p:extLst>
      <p:ext uri="{BB962C8B-B14F-4D97-AF65-F5344CB8AC3E}">
        <p14:creationId xmlns:p14="http://schemas.microsoft.com/office/powerpoint/2010/main" val="28977881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extLst>
              <a:ext uri="{BEBA8EAE-BF5A-486C-A8C5-ECC9F3942E4B}">
                <a14:imgProps xmlns:a14="http://schemas.microsoft.com/office/drawing/2010/main">
                  <a14:imgLayer r:embed="rId3">
                    <a14:imgEffect>
                      <a14:artisticPaintStrokes/>
                    </a14:imgEffect>
                  </a14:imgLayer>
                </a14:imgProps>
              </a:ext>
            </a:extLst>
          </a:blip>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109548-3C96-A7DA-E467-EC53CC1A22AF}"/>
              </a:ext>
            </a:extLst>
          </p:cNvPr>
          <p:cNvSpPr txBox="1"/>
          <p:nvPr/>
        </p:nvSpPr>
        <p:spPr>
          <a:xfrm>
            <a:off x="1295092" y="120157"/>
            <a:ext cx="6096000" cy="1015663"/>
          </a:xfrm>
          <a:prstGeom prst="rect">
            <a:avLst/>
          </a:prstGeom>
          <a:noFill/>
        </p:spPr>
        <p:txBody>
          <a:bodyPr wrap="square">
            <a:spAutoFit/>
          </a:bodyPr>
          <a:lstStyle/>
          <a:p>
            <a:r>
              <a:rPr kumimoji="0" lang="en-US" sz="6000" b="0" i="0" u="none" strike="noStrike" kern="1200" cap="none" spc="0" normalizeH="0" baseline="0" noProof="0" dirty="0">
                <a:ln>
                  <a:noFill/>
                </a:ln>
                <a:solidFill>
                  <a:schemeClr val="tx2">
                    <a:lumMod val="50000"/>
                  </a:schemeClr>
                </a:solidFill>
                <a:effectLst/>
                <a:uLnTx/>
                <a:uFillTx/>
                <a:latin typeface="Times New Roman" panose="02020603050405020304" pitchFamily="18" charset="0"/>
                <a:ea typeface="+mj-ea"/>
                <a:cs typeface="Times New Roman" panose="02020603050405020304" pitchFamily="18" charset="0"/>
              </a:rPr>
              <a:t>Blog Details</a:t>
            </a:r>
            <a:endParaRPr lang="en-US" sz="6000" dirty="0">
              <a:solidFill>
                <a:schemeClr val="tx2">
                  <a:lumMod val="50000"/>
                </a:schemeClr>
              </a:solidFill>
            </a:endParaRPr>
          </a:p>
        </p:txBody>
      </p:sp>
      <p:pic>
        <p:nvPicPr>
          <p:cNvPr id="5" name="Picture 4">
            <a:extLst>
              <a:ext uri="{FF2B5EF4-FFF2-40B4-BE49-F238E27FC236}">
                <a16:creationId xmlns:a16="http://schemas.microsoft.com/office/drawing/2014/main" id="{4C73E323-E191-FF82-E695-C0DD27478735}"/>
              </a:ext>
            </a:extLst>
          </p:cNvPr>
          <p:cNvPicPr>
            <a:picLocks noChangeAspect="1"/>
          </p:cNvPicPr>
          <p:nvPr/>
        </p:nvPicPr>
        <p:blipFill>
          <a:blip r:embed="rId4"/>
          <a:stretch>
            <a:fillRect/>
          </a:stretch>
        </p:blipFill>
        <p:spPr>
          <a:xfrm>
            <a:off x="1295092" y="1265604"/>
            <a:ext cx="9805527" cy="5456903"/>
          </a:xfrm>
          <a:prstGeom prst="rect">
            <a:avLst/>
          </a:prstGeom>
        </p:spPr>
      </p:pic>
    </p:spTree>
    <p:extLst>
      <p:ext uri="{BB962C8B-B14F-4D97-AF65-F5344CB8AC3E}">
        <p14:creationId xmlns:p14="http://schemas.microsoft.com/office/powerpoint/2010/main" val="34470179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extLst>
              <a:ext uri="{BEBA8EAE-BF5A-486C-A8C5-ECC9F3942E4B}">
                <a14:imgProps xmlns:a14="http://schemas.microsoft.com/office/drawing/2010/main">
                  <a14:imgLayer r:embed="rId3">
                    <a14:imgEffect>
                      <a14:artisticPaintStrokes/>
                    </a14:imgEffect>
                  </a14:imgLayer>
                </a14:imgProps>
              </a:ext>
            </a:extLst>
          </a:blip>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3603EBF-7FAD-583A-FECF-1BD7441D8988}"/>
              </a:ext>
            </a:extLst>
          </p:cNvPr>
          <p:cNvSpPr txBox="1"/>
          <p:nvPr/>
        </p:nvSpPr>
        <p:spPr>
          <a:xfrm>
            <a:off x="3048000" y="782603"/>
            <a:ext cx="6096000" cy="1015663"/>
          </a:xfrm>
          <a:prstGeom prst="rect">
            <a:avLst/>
          </a:prstGeom>
          <a:noFill/>
        </p:spPr>
        <p:txBody>
          <a:bodyPr wrap="square">
            <a:spAutoFit/>
          </a:bodyPr>
          <a:lstStyle/>
          <a:p>
            <a:r>
              <a:rPr kumimoji="0" lang="en-US" sz="6000" b="0" i="0" u="none" strike="noStrike" kern="1200" cap="none" spc="0" normalizeH="0" baseline="0" noProof="0" dirty="0">
                <a:ln>
                  <a:noFill/>
                </a:ln>
                <a:solidFill>
                  <a:schemeClr val="tx2">
                    <a:lumMod val="50000"/>
                  </a:schemeClr>
                </a:solidFill>
                <a:effectLst/>
                <a:uLnTx/>
                <a:uFillTx/>
                <a:latin typeface="Times New Roman" panose="02020603050405020304" pitchFamily="18" charset="0"/>
                <a:ea typeface="+mj-ea"/>
                <a:cs typeface="Times New Roman" panose="02020603050405020304" pitchFamily="18" charset="0"/>
              </a:rPr>
              <a:t>Advantages</a:t>
            </a:r>
            <a:endParaRPr lang="en-US" sz="6000" dirty="0">
              <a:solidFill>
                <a:schemeClr val="tx2">
                  <a:lumMod val="50000"/>
                </a:schemeClr>
              </a:solidFill>
            </a:endParaRPr>
          </a:p>
        </p:txBody>
      </p:sp>
      <p:sp>
        <p:nvSpPr>
          <p:cNvPr id="5" name="TextBox 4">
            <a:extLst>
              <a:ext uri="{FF2B5EF4-FFF2-40B4-BE49-F238E27FC236}">
                <a16:creationId xmlns:a16="http://schemas.microsoft.com/office/drawing/2014/main" id="{096C705D-C108-BFA9-40E3-0515C4D1106B}"/>
              </a:ext>
            </a:extLst>
          </p:cNvPr>
          <p:cNvSpPr txBox="1"/>
          <p:nvPr/>
        </p:nvSpPr>
        <p:spPr>
          <a:xfrm>
            <a:off x="4006588" y="2613392"/>
            <a:ext cx="7620000" cy="2343655"/>
          </a:xfrm>
          <a:prstGeom prst="rect">
            <a:avLst/>
          </a:prstGeom>
          <a:noFill/>
        </p:spPr>
        <p:txBody>
          <a:bodyPr wrap="square">
            <a:spAutoFit/>
          </a:bodyPr>
          <a:lstStyle/>
          <a:p>
            <a:pPr marL="457200" marR="0" lvl="0" indent="-457200" algn="l" defTabSz="914400" rtl="0" eaLnBrk="0" fontAlgn="base" latinLnBrk="0" hangingPunct="0">
              <a:lnSpc>
                <a:spcPct val="150000"/>
              </a:lnSpc>
              <a:spcBef>
                <a:spcPct val="0"/>
              </a:spcBef>
              <a:spcAft>
                <a:spcPct val="0"/>
              </a:spcAft>
              <a:buClrTx/>
              <a:buSzTx/>
              <a:buFont typeface="+mj-lt"/>
              <a:buAutoNum type="arabicPeriod"/>
              <a:tabLst/>
              <a:defRPr/>
            </a:pPr>
            <a:r>
              <a:rPr kumimoji="0" lang="en-US" altLang="en-US" sz="2000" b="0" i="0" u="none" strike="noStrike" kern="1200" cap="none" spc="0" normalizeH="0" baseline="0" noProof="0" dirty="0">
                <a:ln>
                  <a:noFill/>
                </a:ln>
                <a:solidFill>
                  <a:schemeClr val="tx1">
                    <a:lumMod val="75000"/>
                  </a:schemeClr>
                </a:solidFill>
                <a:effectLst/>
                <a:uLnTx/>
                <a:uFillTx/>
                <a:latin typeface="+mj-lt"/>
                <a:ea typeface="+mj-ea"/>
                <a:cs typeface="Times New Roman" panose="02020603050405020304" pitchFamily="18" charset="0"/>
              </a:rPr>
              <a:t>Users own their content and data.</a:t>
            </a:r>
          </a:p>
          <a:p>
            <a:pPr marL="457200" marR="0" lvl="0" indent="-457200" algn="l" defTabSz="914400" rtl="0" eaLnBrk="0" fontAlgn="base" latinLnBrk="0" hangingPunct="0">
              <a:lnSpc>
                <a:spcPct val="150000"/>
              </a:lnSpc>
              <a:spcBef>
                <a:spcPct val="0"/>
              </a:spcBef>
              <a:spcAft>
                <a:spcPct val="0"/>
              </a:spcAft>
              <a:buClrTx/>
              <a:buSzTx/>
              <a:buFont typeface="+mj-lt"/>
              <a:buAutoNum type="arabicPeriod"/>
              <a:tabLst/>
              <a:defRPr/>
            </a:pPr>
            <a:r>
              <a:rPr kumimoji="0" lang="en-US" altLang="en-US" sz="2000" b="0" i="0" u="none" strike="noStrike" kern="1200" cap="none" spc="0" normalizeH="0" baseline="0" noProof="0" dirty="0">
                <a:ln>
                  <a:noFill/>
                </a:ln>
                <a:solidFill>
                  <a:schemeClr val="tx1">
                    <a:lumMod val="75000"/>
                  </a:schemeClr>
                </a:solidFill>
                <a:effectLst/>
                <a:uLnTx/>
                <a:uFillTx/>
                <a:latin typeface="+mj-lt"/>
                <a:ea typeface="+mj-ea"/>
                <a:cs typeface="Times New Roman" panose="02020603050405020304" pitchFamily="18" charset="0"/>
              </a:rPr>
              <a:t>Encourages interaction and networking among users.</a:t>
            </a:r>
          </a:p>
          <a:p>
            <a:pPr marL="457200" marR="0" lvl="0" indent="-457200" algn="l" defTabSz="914400" rtl="0" eaLnBrk="0" fontAlgn="base" latinLnBrk="0" hangingPunct="0">
              <a:lnSpc>
                <a:spcPct val="150000"/>
              </a:lnSpc>
              <a:spcBef>
                <a:spcPct val="0"/>
              </a:spcBef>
              <a:spcAft>
                <a:spcPct val="0"/>
              </a:spcAft>
              <a:buClrTx/>
              <a:buSzTx/>
              <a:buFont typeface="+mj-lt"/>
              <a:buAutoNum type="arabicPeriod"/>
              <a:tabLst/>
              <a:defRPr/>
            </a:pPr>
            <a:r>
              <a:rPr kumimoji="0" lang="en-US" altLang="en-US" sz="2000" b="0" i="0" u="none" strike="noStrike" kern="1200" cap="none" spc="0" normalizeH="0" baseline="0" noProof="0" dirty="0">
                <a:ln>
                  <a:noFill/>
                </a:ln>
                <a:solidFill>
                  <a:schemeClr val="tx1">
                    <a:lumMod val="75000"/>
                  </a:schemeClr>
                </a:solidFill>
                <a:effectLst/>
                <a:uLnTx/>
                <a:uFillTx/>
                <a:latin typeface="+mj-lt"/>
                <a:ea typeface="+mj-ea"/>
                <a:cs typeface="Times New Roman" panose="02020603050405020304" pitchFamily="18" charset="0"/>
              </a:rPr>
              <a:t>Allows users to customize their blogs.</a:t>
            </a:r>
          </a:p>
          <a:p>
            <a:pPr marL="457200" marR="0" lvl="0" indent="-457200" algn="l" defTabSz="914400" rtl="0" eaLnBrk="0" fontAlgn="base" latinLnBrk="0" hangingPunct="0">
              <a:lnSpc>
                <a:spcPct val="150000"/>
              </a:lnSpc>
              <a:spcBef>
                <a:spcPct val="0"/>
              </a:spcBef>
              <a:spcAft>
                <a:spcPct val="0"/>
              </a:spcAft>
              <a:buClrTx/>
              <a:buSzTx/>
              <a:buFont typeface="+mj-lt"/>
              <a:buAutoNum type="arabicPeriod"/>
              <a:tabLst/>
              <a:defRPr/>
            </a:pPr>
            <a:r>
              <a:rPr kumimoji="0" lang="en-US" altLang="en-US" sz="2000" b="0" i="0" u="none" strike="noStrike" kern="1200" cap="none" spc="0" normalizeH="0" baseline="0" noProof="0" dirty="0">
                <a:ln>
                  <a:noFill/>
                </a:ln>
                <a:solidFill>
                  <a:schemeClr val="tx1">
                    <a:lumMod val="75000"/>
                  </a:schemeClr>
                </a:solidFill>
                <a:effectLst/>
                <a:uLnTx/>
                <a:uFillTx/>
                <a:latin typeface="+mj-lt"/>
                <a:ea typeface="+mj-ea"/>
                <a:cs typeface="Times New Roman" panose="02020603050405020304" pitchFamily="18" charset="0"/>
              </a:rPr>
              <a:t>Offers ways for users to earn money from their content.</a:t>
            </a:r>
          </a:p>
          <a:p>
            <a:pPr marL="457200" marR="0" lvl="0" indent="-457200" algn="l" defTabSz="914400" rtl="0" eaLnBrk="0" fontAlgn="base" latinLnBrk="0" hangingPunct="0">
              <a:lnSpc>
                <a:spcPct val="150000"/>
              </a:lnSpc>
              <a:spcBef>
                <a:spcPct val="0"/>
              </a:spcBef>
              <a:spcAft>
                <a:spcPct val="0"/>
              </a:spcAft>
              <a:buClrTx/>
              <a:buSzTx/>
              <a:buFont typeface="+mj-lt"/>
              <a:buAutoNum type="arabicPeriod"/>
              <a:tabLst/>
              <a:defRPr/>
            </a:pPr>
            <a:r>
              <a:rPr kumimoji="0" lang="en-US" altLang="en-US" sz="2000" b="0" i="0" u="none" strike="noStrike" kern="1200" cap="none" spc="0" normalizeH="0" baseline="0" noProof="0" dirty="0">
                <a:ln>
                  <a:noFill/>
                </a:ln>
                <a:solidFill>
                  <a:schemeClr val="tx1">
                    <a:lumMod val="75000"/>
                  </a:schemeClr>
                </a:solidFill>
                <a:effectLst/>
                <a:uLnTx/>
                <a:uFillTx/>
                <a:latin typeface="+mj-lt"/>
                <a:ea typeface="+mj-ea"/>
                <a:cs typeface="Times New Roman" panose="02020603050405020304" pitchFamily="18" charset="0"/>
              </a:rPr>
              <a:t>Open-source, so anyone can improve it.</a:t>
            </a:r>
          </a:p>
        </p:txBody>
      </p:sp>
    </p:spTree>
    <p:extLst>
      <p:ext uri="{BB962C8B-B14F-4D97-AF65-F5344CB8AC3E}">
        <p14:creationId xmlns:p14="http://schemas.microsoft.com/office/powerpoint/2010/main" val="278825229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82E"/>
      </a:dk2>
      <a:lt2>
        <a:srgbClr val="C2F5FC"/>
      </a:lt2>
      <a:accent1>
        <a:srgbClr val="4091F3"/>
      </a:accent1>
      <a:accent2>
        <a:srgbClr val="8BBCF1"/>
      </a:accent2>
      <a:accent3>
        <a:srgbClr val="CB6A6A"/>
      </a:accent3>
      <a:accent4>
        <a:srgbClr val="C567AF"/>
      </a:accent4>
      <a:accent5>
        <a:srgbClr val="A684F9"/>
      </a:accent5>
      <a:accent6>
        <a:srgbClr val="A9ACEE"/>
      </a:accent6>
      <a:hlink>
        <a:srgbClr val="6D9CC5"/>
      </a:hlink>
      <a:folHlink>
        <a:srgbClr val="6D82A0"/>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178B2DAB-5DDE-4060-A857-D2E1CDA9250F}"/>
    </a:ext>
  </a:extLst>
</a:theme>
</file>

<file path=docProps/app.xml><?xml version="1.0" encoding="utf-8"?>
<Properties xmlns="http://schemas.openxmlformats.org/officeDocument/2006/extended-properties" xmlns:vt="http://schemas.openxmlformats.org/officeDocument/2006/docPropsVTypes">
  <Template>TM16401375[[fn=Madison]]</Template>
  <TotalTime>65</TotalTime>
  <Words>361</Words>
  <Application>Microsoft Office PowerPoint</Application>
  <PresentationFormat>Widescreen</PresentationFormat>
  <Paragraphs>27</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MS Shell Dlg 2</vt:lpstr>
      <vt:lpstr>Times New Roman</vt:lpstr>
      <vt:lpstr>Wingdings</vt:lpstr>
      <vt:lpstr>Wingdings 3</vt:lpstr>
      <vt:lpstr>Madison</vt:lpstr>
      <vt:lpstr>Md. Rabiul hasan shimul Batch: CBI-033 Python with Django</vt:lpstr>
      <vt:lpstr>Blog Nest is a vibrant platform where writers and readers connect, sharing and discovering diverse content with ease. Its user-friendly interface and customizable tools make blog creation a breeze, while features like comments, likes, and follows nurture a supportive community. Enhanced by SEO optimization, Blog Nest helps blogs reach a broader audience, amplifying visibility. With rich text editing and media embedding, posts on Blog Nest aren't just informative, they're visually stunning and creatively engaging. </vt:lpstr>
      <vt:lpstr>     1. Blog Nest is simple with easy-to-use tools and templates.  2. Users connect and support each other through comments and follows. 3. There are many topics to explore, so there's something for everyone. 4. An SEO-friendly setup helps blogs appear in search results, reaching more people. 5. Rich text and media options make blogs creative and appealing.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RH-Shimul</dc:creator>
  <cp:lastModifiedBy>RH-Shimul</cp:lastModifiedBy>
  <cp:revision>31</cp:revision>
  <dcterms:created xsi:type="dcterms:W3CDTF">2024-11-03T13:14:58Z</dcterms:created>
  <dcterms:modified xsi:type="dcterms:W3CDTF">2024-11-03T14:37:30Z</dcterms:modified>
</cp:coreProperties>
</file>

<file path=docProps/thumbnail.jpeg>
</file>